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DA9CC7-4364-462A-858F-B6556545E92B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51947B-52A7-47AB-83E3-C935E5462A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6172200" cy="25003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Реализация профильного обучения </a:t>
            </a:r>
            <a:r>
              <a:rPr lang="ru-RU" sz="3200" dirty="0" smtClean="0">
                <a:solidFill>
                  <a:schemeClr val="tx1"/>
                </a:solidFill>
              </a:rPr>
              <a:t>в соответствии с </a:t>
            </a:r>
            <a:r>
              <a:rPr lang="ru-RU" sz="3200" dirty="0" smtClean="0">
                <a:solidFill>
                  <a:schemeClr val="tx1"/>
                </a:solidFill>
              </a:rPr>
              <a:t>ФГОС СОО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2018-2019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</a:rPr>
              <a:t>Актуальность организации профильного обучения в общеобразовательных учреждениях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в 2020/21 учебный год обязательный переход на ФГОС СОО</a:t>
            </a:r>
          </a:p>
          <a:p>
            <a:r>
              <a:rPr lang="ru-RU" dirty="0" smtClean="0"/>
              <a:t>У ФГОС новые по сравнению с ФКГОС подходы к структуре профильного обучения </a:t>
            </a:r>
          </a:p>
          <a:p>
            <a:r>
              <a:rPr lang="ru-RU" dirty="0" smtClean="0"/>
              <a:t>Рост спроса на </a:t>
            </a:r>
            <a:r>
              <a:rPr lang="ru-RU" dirty="0" err="1" smtClean="0"/>
              <a:t>профилизацию</a:t>
            </a:r>
            <a:r>
              <a:rPr lang="ru-RU" dirty="0" smtClean="0"/>
              <a:t> обучения  со стороны родителей</a:t>
            </a:r>
          </a:p>
          <a:p>
            <a:r>
              <a:rPr lang="ru-RU" dirty="0" smtClean="0"/>
              <a:t>Повышение самостоятельности школ при разработке образовательных программ и учебных планов</a:t>
            </a:r>
          </a:p>
          <a:p>
            <a:r>
              <a:rPr lang="ru-RU" dirty="0" smtClean="0"/>
              <a:t>Использование возможности сетевого взаимодействия для реализации профилей</a:t>
            </a:r>
          </a:p>
          <a:p>
            <a:r>
              <a:rPr lang="ru-RU" dirty="0" smtClean="0"/>
              <a:t>Обучение в новой информационной реальности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Понятие профильного обучения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54024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Профиль</a:t>
            </a:r>
            <a:r>
              <a:rPr lang="ru-RU" dirty="0" smtClean="0"/>
              <a:t> – способ дифференциации содержания образования п.4. ст. 66 ФЗ «Об образовании в РФ»;</a:t>
            </a:r>
          </a:p>
          <a:p>
            <a:pPr algn="just"/>
            <a:r>
              <a:rPr lang="ru-RU" b="1" dirty="0" smtClean="0"/>
              <a:t>Профиль</a:t>
            </a:r>
            <a:r>
              <a:rPr lang="ru-RU" dirty="0" smtClean="0"/>
              <a:t> – способ организации индивидуальных образовательных маршрутов (примерная ООП СОО);</a:t>
            </a:r>
          </a:p>
          <a:p>
            <a:r>
              <a:rPr lang="ru-RU" b="1" dirty="0" smtClean="0"/>
              <a:t>Углубленное изучение предметов </a:t>
            </a:r>
            <a:r>
              <a:rPr lang="ru-RU" dirty="0" smtClean="0"/>
              <a:t>– один из компонентов профиля;</a:t>
            </a:r>
          </a:p>
          <a:p>
            <a:pPr algn="just"/>
            <a:r>
              <a:rPr lang="ru-RU" b="1" dirty="0" smtClean="0"/>
              <a:t>Профильное обучение </a:t>
            </a:r>
            <a:r>
              <a:rPr lang="ru-RU" dirty="0" smtClean="0"/>
              <a:t>– организуют только в старших классах;</a:t>
            </a:r>
          </a:p>
          <a:p>
            <a:pPr algn="just"/>
            <a:r>
              <a:rPr lang="ru-RU" b="1" dirty="0" smtClean="0"/>
              <a:t>Прием в профильные классы- </a:t>
            </a:r>
            <a:r>
              <a:rPr lang="ru-RU" dirty="0" smtClean="0"/>
              <a:t>может быть организован на конкурсное основе, в соответствии с нормами региональных нормативных актов</a:t>
            </a:r>
          </a:p>
          <a:p>
            <a:pPr algn="just"/>
            <a:r>
              <a:rPr lang="ru-RU" b="1" dirty="0" smtClean="0"/>
              <a:t>Универсальный профиль </a:t>
            </a:r>
            <a:r>
              <a:rPr lang="ru-RU" dirty="0" smtClean="0"/>
              <a:t>– право получения образования для «всех желающих получить образование».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Профилизация</a:t>
            </a:r>
            <a:r>
              <a:rPr lang="ru-RU" b="1" dirty="0" smtClean="0"/>
              <a:t> </a:t>
            </a:r>
            <a:r>
              <a:rPr lang="ru-RU" dirty="0" smtClean="0"/>
              <a:t>– официально установленная форма организации учебного процесса в старшей школе;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 smtClean="0"/>
              <a:t>Дифференциация</a:t>
            </a:r>
            <a:r>
              <a:rPr lang="ru-RU" dirty="0" smtClean="0"/>
              <a:t> – способ варьирования содержания обучения внутри учебной темы;</a:t>
            </a:r>
          </a:p>
          <a:p>
            <a:pPr algn="just"/>
            <a:r>
              <a:rPr lang="ru-RU" b="1" dirty="0" smtClean="0"/>
              <a:t>Индивидуализация</a:t>
            </a:r>
            <a:r>
              <a:rPr lang="ru-RU" dirty="0" smtClean="0"/>
              <a:t> – условия и средства удовлетворения индивидуальных потребностей  учащегося через состав изучаемых предметов, курсов и внеурочной деятельности;</a:t>
            </a:r>
          </a:p>
          <a:p>
            <a:pPr algn="just"/>
            <a:r>
              <a:rPr lang="ru-RU" b="1" dirty="0" err="1" smtClean="0"/>
              <a:t>Персонализация</a:t>
            </a:r>
            <a:r>
              <a:rPr lang="ru-RU" dirty="0" smtClean="0"/>
              <a:t> – комплексная организация учебного процесса, которая гарантирует каждому учащемуся возможность выбора содержания обучения, форм обучения и типов освоения образовательных программ, как правило основывается на цифровых платформенных решениях.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</a:rPr>
              <a:t>СОСТАВ ПРОФИЛЕЙ ПО ФГОС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естественно-научный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г</a:t>
            </a:r>
            <a:r>
              <a:rPr lang="ru-RU" dirty="0" smtClean="0"/>
              <a:t>уманитарный;</a:t>
            </a:r>
          </a:p>
          <a:p>
            <a:pPr algn="just"/>
            <a:r>
              <a:rPr lang="ru-RU" dirty="0" smtClean="0"/>
              <a:t>социально-экономический;</a:t>
            </a:r>
          </a:p>
          <a:p>
            <a:pPr algn="just"/>
            <a:r>
              <a:rPr lang="ru-RU" dirty="0" smtClean="0"/>
              <a:t>технологический;</a:t>
            </a:r>
          </a:p>
          <a:p>
            <a:pPr algn="just"/>
            <a:r>
              <a:rPr lang="ru-RU" dirty="0" smtClean="0"/>
              <a:t>у</a:t>
            </a:r>
            <a:r>
              <a:rPr lang="ru-RU" dirty="0" smtClean="0"/>
              <a:t>ниверсальный.</a:t>
            </a:r>
          </a:p>
          <a:p>
            <a:pPr algn="ctr">
              <a:buNone/>
            </a:pPr>
            <a:r>
              <a:rPr lang="ru-RU" dirty="0" smtClean="0"/>
              <a:t>(Внутри каждого профиля возможны подгруппы с различной комбинацией предметов для углубленного изучения)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22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Базисный учебный план содержит 12 профилей и универсальное не профильное обучение</a:t>
            </a:r>
            <a:br>
              <a:rPr lang="ru-RU" sz="28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(базисный учебный план не является нормативной базой для профильного обучения в старшей школе)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</a:rPr>
              <a:t>Структура профилей кроме универсального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Обязательные для изучения предметы;</a:t>
            </a:r>
          </a:p>
          <a:p>
            <a:pPr algn="just"/>
            <a:r>
              <a:rPr lang="ru-RU" dirty="0" smtClean="0"/>
              <a:t>Учебные предметы для изучения на базовом уровне из каждой предметной области;</a:t>
            </a:r>
          </a:p>
          <a:p>
            <a:pPr algn="just"/>
            <a:r>
              <a:rPr lang="ru-RU" dirty="0" smtClean="0"/>
              <a:t>Учебные предметы для изучения на углубленном уровне;</a:t>
            </a:r>
          </a:p>
          <a:p>
            <a:pPr algn="just"/>
            <a:r>
              <a:rPr lang="ru-RU" dirty="0" smtClean="0"/>
              <a:t>Элективные курсы.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3"/>
                </a:solidFill>
              </a:rPr>
              <a:t>Особенность универсального профиля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 обязательно проводить конкурс;</a:t>
            </a:r>
          </a:p>
          <a:p>
            <a:pPr algn="just"/>
            <a:r>
              <a:rPr lang="ru-RU" dirty="0" smtClean="0"/>
              <a:t>Не обязательное углубленное изучение предметов;</a:t>
            </a:r>
          </a:p>
          <a:p>
            <a:pPr algn="just"/>
            <a:r>
              <a:rPr lang="ru-RU" dirty="0" smtClean="0"/>
              <a:t>Возможность комбинировать учебные предметы для углубленного изучения из разных предметных областей;</a:t>
            </a:r>
          </a:p>
          <a:p>
            <a:pPr algn="just"/>
            <a:r>
              <a:rPr lang="ru-RU" dirty="0" smtClean="0"/>
              <a:t>Наличие элективных курсов обязательно, для соблюдения части ООП, формируемую участниками образовательных отношений;</a:t>
            </a:r>
          </a:p>
          <a:p>
            <a:pPr algn="just"/>
            <a:r>
              <a:rPr lang="ru-RU" dirty="0" smtClean="0"/>
              <a:t>Курс «Индивидуальный проект» должен быть обязательно, как и в других профилях.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354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Реализация профильного обучения в соответствии с ФГОС СОО</vt:lpstr>
      <vt:lpstr>Актуальность организации профильного обучения в общеобразовательных учреждениях</vt:lpstr>
      <vt:lpstr>Понятие профильного обучения</vt:lpstr>
      <vt:lpstr>Слайд 4</vt:lpstr>
      <vt:lpstr>СОСТАВ ПРОФИЛЕЙ ПО ФГОС</vt:lpstr>
      <vt:lpstr>Базисный учебный план содержит 12 профилей и универсальное не профильное обучение  (базисный учебный план не является нормативной базой для профильного обучения в старшей школе)</vt:lpstr>
      <vt:lpstr>Структура профилей кроме универсального</vt:lpstr>
      <vt:lpstr>Особенность универсального профиля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реализовать профильное обучение в соответствии с ФГОС</dc:title>
  <dc:creator>Методический кабинет</dc:creator>
  <cp:lastModifiedBy>Методический кабинет</cp:lastModifiedBy>
  <cp:revision>7</cp:revision>
  <dcterms:created xsi:type="dcterms:W3CDTF">2018-09-26T11:03:26Z</dcterms:created>
  <dcterms:modified xsi:type="dcterms:W3CDTF">2018-09-26T12:08:03Z</dcterms:modified>
</cp:coreProperties>
</file>